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2" r:id="rId3"/>
    <p:sldId id="367" r:id="rId4"/>
    <p:sldId id="365" r:id="rId5"/>
    <p:sldId id="366" r:id="rId6"/>
    <p:sldId id="368" r:id="rId7"/>
    <p:sldId id="369" r:id="rId8"/>
    <p:sldId id="37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  <a:srgbClr val="A40000"/>
    <a:srgbClr val="F6862A"/>
    <a:srgbClr val="789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9" autoAdjust="0"/>
  </p:normalViewPr>
  <p:slideViewPr>
    <p:cSldViewPr showGuides="1">
      <p:cViewPr varScale="1">
        <p:scale>
          <a:sx n="105" d="100"/>
          <a:sy n="105" d="100"/>
        </p:scale>
        <p:origin x="1716" y="78"/>
      </p:cViewPr>
      <p:guideLst>
        <p:guide orient="horz" pos="2160"/>
        <p:guide pos="2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48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8E63A-F141-4F88-A12C-BCE5A338562B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69E84-D16E-4914-BC5F-A12B469A5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0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C9232-B4FB-4B75-BA9A-B20531CE368A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85A68-1240-418B-8545-2091176E9D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4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9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0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4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46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1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3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5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3A2D-E46B-4B15-832D-212D5AE610A2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A67D-DBB2-4D0B-A0CB-A50621F2AB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5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4" y="63348"/>
            <a:ext cx="9153525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195736" y="1196752"/>
            <a:ext cx="6588732" cy="1385087"/>
          </a:xfrm>
          <a:prstGeom prst="roundRect">
            <a:avLst>
              <a:gd name="adj" fmla="val 10231"/>
            </a:avLst>
          </a:prstGeom>
          <a:solidFill>
            <a:schemeClr val="bg1">
              <a:alpha val="69000"/>
            </a:schemeClr>
          </a:solidFill>
          <a:ln w="38100">
            <a:solidFill>
              <a:srgbClr val="00B0F0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38100">
                <a:solidFill>
                  <a:srgbClr val="00B0F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1222" y="1193930"/>
            <a:ext cx="7002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Практические вопросы организации питания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 в лагерях с дневным пребыванием детей в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 период каникул в летний период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bg1"/>
                </a:glo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516" y="3129061"/>
            <a:ext cx="49325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Сенина Людмила Александровна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,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методист МКУ ДПО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ГЦОиЗ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«Магистр»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227-43-71</a:t>
            </a:r>
          </a:p>
          <a:p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LSenina@admnsk.ru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7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Администратор\Рабочий стол\Избранное _2010_2011\IMG_443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8441" r="6688"/>
          <a:stretch/>
        </p:blipFill>
        <p:spPr bwMode="auto">
          <a:xfrm>
            <a:off x="6228184" y="2852936"/>
            <a:ext cx="2658466" cy="1617094"/>
          </a:xfrm>
          <a:prstGeom prst="rect">
            <a:avLst/>
          </a:prstGeom>
          <a:ln w="38100">
            <a:solidFill>
              <a:srgbClr val="9CEBFE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954" b="15973"/>
          <a:stretch/>
        </p:blipFill>
        <p:spPr>
          <a:xfrm>
            <a:off x="6202711" y="908720"/>
            <a:ext cx="2395593" cy="1762517"/>
          </a:xfrm>
          <a:prstGeom prst="rect">
            <a:avLst/>
          </a:prstGeom>
          <a:ln w="38100">
            <a:solidFill>
              <a:srgbClr val="9CEBFE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Последний звонок гимн (2)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2422918" cy="1620044"/>
          </a:xfrm>
          <a:prstGeom prst="rect">
            <a:avLst/>
          </a:prstGeom>
          <a:ln w="38100">
            <a:solidFill>
              <a:srgbClr val="9CEBFE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1218529"/>
            <a:ext cx="5832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Постановление мэрии города Новосибирска №926 от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 18.03.2019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bg1"/>
                </a:glow>
              </a:effectLst>
              <a:latin typeface="Arial Narrow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Продолжительность смены -18 рабочих дней;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- стоимость набора продуктов  для организации двухразового питания -150,0 рубля, трёхразового питания – 175, 0  рубля в день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Размер доплаты родителей (законных  представителей) на организацию двухразового питания детей -1350,0 рубля в смену; трёхразового питания -1800,0 рубля в смену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bg1"/>
                </a:glo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26096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bg1"/>
                  </a:glow>
                </a:effectLst>
                <a:latin typeface="Arial Narrow" pitchFamily="34" charset="0"/>
              </a:rPr>
              <a:t>Организация питания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bg1"/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1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340768"/>
            <a:ext cx="7200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ГИГИЕНИЧЕСКИЕ </a:t>
            </a:r>
            <a:r>
              <a:rPr lang="ru-RU" dirty="0"/>
              <a:t>ТРЕБОВАНИЯ К УСТРОЙСТВУ, СОДЕРЖАНИЮ И ОРГАНИЗАЦИИ РЕЖИМА В ОЗДОРОВИТЕЛЬНЫХ УЧРЕЖДЕНИЯХ С ДНЕВНЫМ ПРЕБЫВАНИЕМ ДЕТЕЙ В ПЕРИОД </a:t>
            </a:r>
            <a:r>
              <a:rPr lang="ru-RU" dirty="0" smtClean="0"/>
              <a:t>КАНИКУЛ</a:t>
            </a:r>
          </a:p>
          <a:p>
            <a:r>
              <a:rPr lang="ru-RU" dirty="0" smtClean="0"/>
              <a:t>Санитарно-эпидемиологические </a:t>
            </a:r>
            <a:r>
              <a:rPr lang="ru-RU" dirty="0"/>
              <a:t>правила и нормативы СанПиН 2.4.4.2599-10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glow rad="228600">
                  <a:schemeClr val="bg1"/>
                </a:glow>
              </a:effectLst>
              <a:latin typeface="Arial Narrow" pitchFamily="34" charset="0"/>
            </a:endParaRPr>
          </a:p>
          <a:p>
            <a:r>
              <a:rPr lang="ru-RU" sz="2000" dirty="0"/>
              <a:t>II. Гигиенические требования к режиму дня</a:t>
            </a:r>
          </a:p>
          <a:p>
            <a:endParaRPr lang="ru-RU" dirty="0"/>
          </a:p>
          <a:p>
            <a:r>
              <a:rPr lang="ru-RU" dirty="0"/>
              <a:t>2.1. Организация работы оздоровительных учреждений с дневным пребыванием осуществляется в режимах пребывания детей:</a:t>
            </a:r>
          </a:p>
          <a:p>
            <a:r>
              <a:rPr lang="ru-RU" dirty="0"/>
              <a:t>- с 8.30 до 14.30 часов, с организацией 2-разового питания (завтрак и обед);</a:t>
            </a:r>
          </a:p>
          <a:p>
            <a:r>
              <a:rPr lang="ru-RU" dirty="0"/>
              <a:t>- с 8.30 до 18.00 часов, с обязательной организацией дневного сна для детей в возрасте до 10 лет и 3-разового питания (завтрак, обед, полдник). Рекомендуется организация дневного сна и для других возрастных групп детей и подростков.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bg1"/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>
          <a:xfrm>
            <a:off x="1835696" y="404664"/>
            <a:ext cx="7056784" cy="1143000"/>
          </a:xfrm>
          <a:prstGeom prst="roundRect">
            <a:avLst>
              <a:gd name="adj" fmla="val 35696"/>
            </a:avLst>
          </a:prstGeom>
          <a:solidFill>
            <a:schemeClr val="bg1">
              <a:alpha val="54000"/>
            </a:schemeClr>
          </a:solidFill>
          <a:ln w="34925" cap="flat" cmpd="sng" algn="ctr">
            <a:solidFill>
              <a:srgbClr val="00B0F0">
                <a:alpha val="5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/>
                </a:solidFill>
                <a:effectLst>
                  <a:glow rad="228600">
                    <a:prstClr val="white"/>
                  </a:glow>
                </a:effectLst>
                <a:latin typeface="Arial Narrow" pitchFamily="34" charset="0"/>
              </a:rPr>
              <a:t>Масса порций блюд </a:t>
            </a:r>
          </a:p>
          <a:p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916832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Название </a:t>
            </a:r>
            <a:r>
              <a:rPr lang="ru-RU" dirty="0"/>
              <a:t>блюд	</a:t>
            </a:r>
            <a:r>
              <a:rPr lang="ru-RU" dirty="0" smtClean="0"/>
              <a:t>                                          Масса </a:t>
            </a:r>
            <a:r>
              <a:rPr lang="ru-RU" dirty="0"/>
              <a:t>порций в граммах для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обучающихся </a:t>
            </a:r>
            <a:r>
              <a:rPr lang="ru-RU" dirty="0"/>
              <a:t>двух возрастных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групп</a:t>
            </a:r>
            <a:r>
              <a:rPr lang="ru-RU" dirty="0"/>
              <a:t>	</a:t>
            </a:r>
          </a:p>
          <a:p>
            <a:r>
              <a:rPr lang="ru-RU" dirty="0"/>
              <a:t>	</a:t>
            </a:r>
            <a:r>
              <a:rPr lang="ru-RU" dirty="0" smtClean="0"/>
              <a:t>                                                                                   </a:t>
            </a:r>
            <a:r>
              <a:rPr lang="ru-RU" sz="1400" dirty="0" smtClean="0"/>
              <a:t>с </a:t>
            </a:r>
            <a:r>
              <a:rPr lang="ru-RU" sz="1400" dirty="0"/>
              <a:t>7 до 10 лет</a:t>
            </a: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sz="1400" dirty="0"/>
              <a:t>с 11 лет </a:t>
            </a:r>
            <a:r>
              <a:rPr lang="ru-RU" sz="1400" dirty="0" smtClean="0"/>
              <a:t>                                                          </a:t>
            </a:r>
            <a:r>
              <a:rPr lang="ru-RU" sz="1400" dirty="0"/>
              <a:t>	</a:t>
            </a:r>
          </a:p>
          <a:p>
            <a:r>
              <a:rPr lang="ru-RU" dirty="0"/>
              <a:t>Каша, овощное, яичное, творожное, мясное блюдо	150 - 200	</a:t>
            </a:r>
            <a:r>
              <a:rPr lang="ru-RU" dirty="0" smtClean="0"/>
              <a:t> 200 </a:t>
            </a:r>
            <a:r>
              <a:rPr lang="ru-RU" dirty="0"/>
              <a:t>- 250	</a:t>
            </a:r>
          </a:p>
          <a:p>
            <a:r>
              <a:rPr lang="ru-RU" dirty="0"/>
              <a:t>Напитки (чай, какао, сок, компот, молоко, кефир и др.)	</a:t>
            </a:r>
            <a:r>
              <a:rPr lang="ru-RU" dirty="0" smtClean="0"/>
              <a:t>  200</a:t>
            </a:r>
            <a:r>
              <a:rPr lang="ru-RU" dirty="0"/>
              <a:t>	200	</a:t>
            </a:r>
          </a:p>
          <a:p>
            <a:r>
              <a:rPr lang="ru-RU" dirty="0"/>
              <a:t>Салат	</a:t>
            </a:r>
            <a:r>
              <a:rPr lang="ru-RU" dirty="0" smtClean="0"/>
              <a:t>                                                                                     60 </a:t>
            </a:r>
            <a:r>
              <a:rPr lang="ru-RU" dirty="0"/>
              <a:t>- 100	100 - 150	</a:t>
            </a:r>
          </a:p>
          <a:p>
            <a:r>
              <a:rPr lang="ru-RU" dirty="0"/>
              <a:t>Суп	</a:t>
            </a:r>
            <a:r>
              <a:rPr lang="ru-RU" dirty="0" smtClean="0"/>
              <a:t>                                                                                   200 </a:t>
            </a:r>
            <a:r>
              <a:rPr lang="ru-RU" dirty="0"/>
              <a:t>- 250	250 - 300	</a:t>
            </a:r>
          </a:p>
          <a:p>
            <a:r>
              <a:rPr lang="ru-RU" dirty="0"/>
              <a:t>Мясное, рыбное блюдо	</a:t>
            </a:r>
            <a:r>
              <a:rPr lang="ru-RU" dirty="0" smtClean="0"/>
              <a:t>                                                 75 </a:t>
            </a:r>
            <a:r>
              <a:rPr lang="ru-RU" dirty="0"/>
              <a:t>- 120	100 - 120	</a:t>
            </a:r>
          </a:p>
          <a:p>
            <a:r>
              <a:rPr lang="ru-RU" dirty="0"/>
              <a:t>Гарнир	</a:t>
            </a:r>
            <a:r>
              <a:rPr lang="ru-RU" dirty="0" smtClean="0"/>
              <a:t>                                                                                   150 </a:t>
            </a:r>
            <a:r>
              <a:rPr lang="ru-RU" dirty="0"/>
              <a:t>- 200	180 - 230	</a:t>
            </a:r>
          </a:p>
          <a:p>
            <a:r>
              <a:rPr lang="ru-RU" dirty="0"/>
              <a:t>Фрукты	</a:t>
            </a:r>
            <a:r>
              <a:rPr lang="ru-RU" dirty="0" smtClean="0"/>
              <a:t>                                                                                   100</a:t>
            </a:r>
            <a:r>
              <a:rPr lang="ru-RU" dirty="0"/>
              <a:t>	100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3728" y="416858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lang="ru-RU" sz="2400" b="1" i="0" u="none" strike="noStrike" kern="1200" baseline="0">
                <a:solidFill>
                  <a:srgbClr val="1F497D">
                    <a:lumMod val="75000"/>
                  </a:srgbClr>
                </a:solidFill>
                <a:effectLst>
                  <a:glow rad="228600">
                    <a:prstClr val="white"/>
                  </a:glow>
                </a:effectLst>
                <a:latin typeface="Arial Narrow" pitchFamily="34" charset="0"/>
                <a:ea typeface="+mn-ea"/>
                <a:cs typeface="+mn-cs"/>
              </a:defRPr>
            </a:pPr>
            <a:endParaRPr lang="ru-RU" sz="2000" b="1" dirty="0">
              <a:solidFill>
                <a:srgbClr val="1F497D">
                  <a:lumMod val="75000"/>
                </a:srgbClr>
              </a:solidFill>
              <a:effectLst>
                <a:glow rad="101600">
                  <a:prstClr val="white"/>
                </a:glow>
              </a:effectLst>
              <a:latin typeface="Arial Narrow" pitchFamily="34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737841" y="245468"/>
            <a:ext cx="7056784" cy="1143000"/>
          </a:xfrm>
          <a:prstGeom prst="roundRect">
            <a:avLst>
              <a:gd name="adj" fmla="val 35696"/>
            </a:avLst>
          </a:prstGeom>
          <a:solidFill>
            <a:schemeClr val="bg1">
              <a:alpha val="54000"/>
            </a:schemeClr>
          </a:solidFill>
          <a:ln w="34925" cap="flat" cmpd="sng" algn="ctr">
            <a:solidFill>
              <a:srgbClr val="00B0F0">
                <a:alpha val="5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Проведение «С» -витаминизации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99" y="1559858"/>
            <a:ext cx="782302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РАСЧЕТЫ </a:t>
            </a:r>
            <a:r>
              <a:rPr lang="ru-RU" dirty="0"/>
              <a:t>ДЛЯ ПРОВЕДЕНИЯ C-ВИТАМИНИЗАЦИИ ТРЕТЬИХ БЛЮД</a:t>
            </a:r>
          </a:p>
          <a:p>
            <a:endParaRPr lang="ru-RU" dirty="0"/>
          </a:p>
          <a:p>
            <a:r>
              <a:rPr lang="ru-RU" dirty="0"/>
              <a:t>Возраст детей	</a:t>
            </a:r>
            <a:r>
              <a:rPr lang="ru-RU" dirty="0" smtClean="0"/>
              <a:t>                                    Количество </a:t>
            </a:r>
            <a:r>
              <a:rPr lang="ru-RU" dirty="0"/>
              <a:t>витамина C, мг/сутки	</a:t>
            </a:r>
          </a:p>
          <a:p>
            <a:r>
              <a:rPr lang="ru-RU" dirty="0"/>
              <a:t>	</a:t>
            </a:r>
            <a:r>
              <a:rPr lang="ru-RU" dirty="0" smtClean="0"/>
              <a:t>                                                      в </a:t>
            </a:r>
            <a:r>
              <a:rPr lang="ru-RU" dirty="0"/>
              <a:t>летние каникулы	</a:t>
            </a:r>
          </a:p>
          <a:p>
            <a:r>
              <a:rPr lang="ru-RU" dirty="0"/>
              <a:t>для детей до 10 лет	</a:t>
            </a:r>
            <a:r>
              <a:rPr lang="ru-RU" dirty="0" smtClean="0"/>
              <a:t>                  20</a:t>
            </a:r>
            <a:r>
              <a:rPr lang="ru-RU" dirty="0"/>
              <a:t>		</a:t>
            </a:r>
          </a:p>
          <a:p>
            <a:r>
              <a:rPr lang="ru-RU" dirty="0"/>
              <a:t>для детей 11 лет и старше	</a:t>
            </a:r>
            <a:r>
              <a:rPr lang="ru-RU" dirty="0" smtClean="0"/>
              <a:t>                   25</a:t>
            </a:r>
          </a:p>
          <a:p>
            <a:r>
              <a:rPr lang="ru-RU" dirty="0"/>
              <a:t>Допускается использование премиксов; </a:t>
            </a:r>
            <a:r>
              <a:rPr lang="ru-RU" dirty="0" err="1"/>
              <a:t>инстантные</a:t>
            </a:r>
            <a:r>
              <a:rPr lang="ru-RU" dirty="0"/>
              <a:t> витаминные напитки готовят в соответствии с прилагаемыми инструкциями непосредственно перед раздачей.</a:t>
            </a:r>
          </a:p>
          <a:p>
            <a:r>
              <a:rPr lang="ru-RU" i="1" dirty="0" smtClean="0"/>
              <a:t> </a:t>
            </a:r>
            <a:r>
              <a:rPr lang="ru-RU" b="1" i="1" dirty="0"/>
              <a:t>Витаминизация блюд проводится под контролем медицинского работника (при его отсутствии - иным ответственным лицом).</a:t>
            </a:r>
          </a:p>
          <a:p>
            <a:r>
              <a:rPr lang="ru-RU" b="1" dirty="0" smtClean="0"/>
              <a:t>Замена </a:t>
            </a:r>
            <a:r>
              <a:rPr lang="ru-RU" b="1" dirty="0"/>
              <a:t>витаминизации блюд выдачей поливитаминных препаратов в виде драже, таблеток, пастилок и других форм не допускается.</a:t>
            </a:r>
          </a:p>
          <a:p>
            <a:r>
              <a:rPr lang="ru-RU" dirty="0" smtClean="0"/>
              <a:t>Для </a:t>
            </a:r>
            <a:r>
              <a:rPr lang="ru-RU" dirty="0"/>
              <a:t>дополнительного обогащения рациона микронутриентами в меню могут быть использованы специализированные продукты питания, обогащенные микронутриентами</a:t>
            </a:r>
            <a:r>
              <a:rPr lang="ru-RU" dirty="0" smtClean="0"/>
              <a:t>.  </a:t>
            </a:r>
            <a:r>
              <a:rPr lang="ru-RU" b="1" i="1" dirty="0"/>
              <a:t>О проводимых в учреждении мероприятиях по профилактике витаминной и микроэлементной недостаточности администрация образовательного учреждения должна информировать родителей детей и подростков.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434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92696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</a:rPr>
              <a:t>Приложение 10</a:t>
            </a:r>
          </a:p>
          <a:p>
            <a:pPr algn="r"/>
            <a:r>
              <a:rPr lang="ru-RU" dirty="0">
                <a:latin typeface="Arial" panose="020B0604020202020204" pitchFamily="34" charset="0"/>
              </a:rPr>
              <a:t>к СанПиН 2.4.4.2599-10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</a:rPr>
              <a:t>РЕКОМЕНДАЦИИ ПО ОТБОРУ СУТОЧНОЙ ПРОБЫ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</a:rPr>
              <a:t>Порционные блюда отбираются в полном объеме; салаты, первые и третьи блюда, гарниры - не менее 100 гр.</a:t>
            </a:r>
          </a:p>
          <a:p>
            <a:pPr algn="just"/>
            <a:r>
              <a:rPr lang="ru-RU" dirty="0">
                <a:latin typeface="Arial" panose="020B0604020202020204" pitchFamily="34" charset="0"/>
              </a:rPr>
              <a:t>Пробу отбирают из котла (с линии раздачи) стерильными (или прокипяченными) ложками в промаркированную стерильную (или прокипяченную) стеклянную посуду с плотно закрывающимися стеклянными или металлическими крышками.</a:t>
            </a:r>
          </a:p>
          <a:p>
            <a:pPr algn="just"/>
            <a:r>
              <a:rPr lang="ru-RU" dirty="0">
                <a:latin typeface="Arial" panose="020B0604020202020204" pitchFamily="34" charset="0"/>
              </a:rPr>
              <a:t>Отобранные пробы сохраняют в течение не менее 48 часов (не считая выходных и праздничных дней) в специальном холодильнике или в специально отведенном месте в холодильнике при температуре +2 - +6 °C.</a:t>
            </a:r>
          </a:p>
        </p:txBody>
      </p:sp>
    </p:spTree>
    <p:extLst>
      <p:ext uri="{BB962C8B-B14F-4D97-AF65-F5344CB8AC3E}">
        <p14:creationId xmlns:p14="http://schemas.microsoft.com/office/powerpoint/2010/main" val="2302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9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"/>
              </a:rPr>
              <a:t>Требования к санитарному содержанию </a:t>
            </a:r>
            <a:r>
              <a:rPr lang="ru-RU" dirty="0" smtClean="0">
                <a:latin typeface=""/>
              </a:rPr>
              <a:t>помещений </a:t>
            </a:r>
            <a:r>
              <a:rPr lang="ru-RU" dirty="0">
                <a:latin typeface=""/>
              </a:rPr>
              <a:t>и мытью посуды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340768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</a:rPr>
              <a:t>Перед началом оздоровительного сезона и по окончании оздоровительной смены проводят генеральную уборку всех помещений оздоровительного учреждения, оборудования и инвентаря с последующей их дезинфекцией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появлении признаков простудного заболевания или желудочно-кишечного расстройства, а также нагноений, порезов, ожогов работник обязан сообщить об этом администрации и обратиться за медицинской помощью, а также обо всех случаях заболевания кишечными инфекциями в своей семье.</a:t>
            </a:r>
          </a:p>
          <a:p>
            <a:endParaRPr lang="ru-RU" dirty="0" smtClean="0"/>
          </a:p>
          <a:p>
            <a:r>
              <a:rPr lang="ru-RU" dirty="0" smtClean="0"/>
              <a:t>Лица </a:t>
            </a:r>
            <a:r>
              <a:rPr lang="ru-RU" dirty="0"/>
              <a:t>с кишечными инфекциями, гнойничковыми заболеваниями кожи, воспалительными заболеваниями верхних дыхательных путей, ожогами или порезами временно отстраняются от работы. К работе могут быть допущены только после выздоровления, медицинского обследования и заключения врача.</a:t>
            </a:r>
          </a:p>
          <a:p>
            <a:pPr algn="just"/>
            <a:endParaRPr lang="ru-RU" dirty="0">
              <a:latin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9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70567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"/>
              </a:rPr>
              <a:t>ЖУРНАЛЫ на пищеблоке ЛДП</a:t>
            </a:r>
          </a:p>
          <a:p>
            <a:endParaRPr lang="ru-RU" dirty="0" smtClean="0">
              <a:latin typeface=""/>
            </a:endParaRPr>
          </a:p>
          <a:p>
            <a:r>
              <a:rPr lang="ru-RU" dirty="0" smtClean="0">
                <a:latin typeface=""/>
              </a:rPr>
              <a:t>ФОРМА </a:t>
            </a:r>
            <a:r>
              <a:rPr lang="ru-RU" dirty="0">
                <a:latin typeface=""/>
              </a:rPr>
              <a:t>1. ЖУРНАЛ БРАКЕРАЖА ПИЩЕВЫХ ПРОДУКТОВ И ПРОДОВОЛЬСТВЕННОГО </a:t>
            </a:r>
            <a:r>
              <a:rPr lang="ru-RU" dirty="0" smtClean="0">
                <a:latin typeface=""/>
              </a:rPr>
              <a:t>СЫРЬЯ</a:t>
            </a:r>
          </a:p>
          <a:p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2. ЖУРНАЛ БРАКЕРАЖА ГОТОВОЙ КУЛИНАРНОЙ </a:t>
            </a:r>
            <a:r>
              <a:rPr lang="ru-RU" dirty="0" smtClean="0"/>
              <a:t>ПРОДУКЦИИ</a:t>
            </a:r>
          </a:p>
          <a:p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3. ВЕДОМОСТЬ КОНТРОЛЯ ЗА РАЦИОНОМ ПИТАНИЯ</a:t>
            </a:r>
            <a:r>
              <a:rPr lang="ru-RU" dirty="0" smtClean="0">
                <a:latin typeface=""/>
              </a:rPr>
              <a:t> </a:t>
            </a:r>
          </a:p>
          <a:p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4. ЖУРНАЛ </a:t>
            </a:r>
            <a:r>
              <a:rPr lang="ru-RU" dirty="0" smtClean="0"/>
              <a:t>ЗДОРОВЬЯ</a:t>
            </a:r>
          </a:p>
          <a:p>
            <a:endParaRPr lang="ru-RU" dirty="0"/>
          </a:p>
          <a:p>
            <a:r>
              <a:rPr lang="ru-RU" dirty="0"/>
              <a:t>ФОРМА 5. ЖУРНАЛ ПРОВЕДЕНИЯ ВИТАМИНИЗАЦИИ ТРЕТЬИХ И СЛАДКИХ </a:t>
            </a:r>
            <a:r>
              <a:rPr lang="ru-RU" dirty="0" smtClean="0"/>
              <a:t>БЛЮД</a:t>
            </a:r>
          </a:p>
          <a:p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6. ЖУРНАЛ УЧЕТА ТЕМПЕРАТУРНОГО РЕЖИМА ХОЛОДИЛЬНОГО </a:t>
            </a:r>
            <a:r>
              <a:rPr lang="ru-RU" dirty="0" smtClean="0"/>
              <a:t>ОБОРУДОВАНИЯ</a:t>
            </a:r>
          </a:p>
          <a:p>
            <a:endParaRPr lang="ru-RU" dirty="0"/>
          </a:p>
          <a:p>
            <a:r>
              <a:rPr lang="ru-RU" dirty="0"/>
              <a:t>ФОРМА 7. ЖУРНАЛ УЧЕТА НЕИСПРАВНОСТЕЙ ТЕХНОЛОГИЧЕСКОГО И ХОЛОДИЛЬНОГО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53508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744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Сенина Людмила Александровна</cp:lastModifiedBy>
  <cp:revision>343</cp:revision>
  <cp:lastPrinted>2016-02-15T12:34:42Z</cp:lastPrinted>
  <dcterms:created xsi:type="dcterms:W3CDTF">2012-05-21T02:49:46Z</dcterms:created>
  <dcterms:modified xsi:type="dcterms:W3CDTF">2020-03-12T06:41:11Z</dcterms:modified>
</cp:coreProperties>
</file>